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Playfair Display"/>
      <p:regular r:id="rId41"/>
      <p:bold r:id="rId42"/>
      <p:italic r:id="rId43"/>
      <p:boldItalic r:id="rId44"/>
    </p:embeddedFont>
    <p:embeddedFont>
      <p:font typeface="Roboto Condensed"/>
      <p:regular r:id="rId45"/>
      <p:bold r:id="rId46"/>
      <p:italic r:id="rId47"/>
      <p:boldItalic r:id="rId48"/>
    </p:embeddedFont>
    <p:embeddedFont>
      <p:font typeface="Roboto Condensed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RobotoCondensed-bold.fntdata"/><Relationship Id="rId45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Condensed-boldItalic.fntdata"/><Relationship Id="rId47" Type="http://schemas.openxmlformats.org/officeDocument/2006/relationships/font" Target="fonts/RobotoCondensed-italic.fntdata"/><Relationship Id="rId49" Type="http://schemas.openxmlformats.org/officeDocument/2006/relationships/font" Target="fonts/RobotoCondensed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ProximaNova-regular.fntdata"/><Relationship Id="rId32" Type="http://schemas.openxmlformats.org/officeDocument/2006/relationships/slide" Target="slides/slide26.xml"/><Relationship Id="rId35" Type="http://schemas.openxmlformats.org/officeDocument/2006/relationships/font" Target="fonts/ProximaNova-italic.fntdata"/><Relationship Id="rId34" Type="http://schemas.openxmlformats.org/officeDocument/2006/relationships/font" Target="fonts/ProximaNova-bold.fntdata"/><Relationship Id="rId37" Type="http://schemas.openxmlformats.org/officeDocument/2006/relationships/font" Target="fonts/Roboto-regular.fntdata"/><Relationship Id="rId36" Type="http://schemas.openxmlformats.org/officeDocument/2006/relationships/font" Target="fonts/ProximaNova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CondensedLight-italic.fntdata"/><Relationship Id="rId50" Type="http://schemas.openxmlformats.org/officeDocument/2006/relationships/font" Target="fonts/RobotoCondensedLight-bold.fntdata"/><Relationship Id="rId52" Type="http://schemas.openxmlformats.org/officeDocument/2006/relationships/font" Target="fonts/RobotoCondensed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db4016dd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db4016dd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f05b98c7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1f05b98c7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f97ac2748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f97ac274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f09d29f02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f09d29f02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f97ac274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1f97ac274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href="https://www.freepik.com/vectors/bureaucracy"&gt;Bureaucracy vector created by pch.vector - www.freepik.com&lt;/a&gt;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f97ac2748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1f97ac2748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f97ac2748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f97ac2748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href='https://www.freepik.com/vectors/man'&gt;Man vector created by jcomp - www.freepik.com&lt;/a&gt;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f10ec69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f10ec69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3580a8d4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b3580a8d4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f97ac274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1f97ac274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1ea1cbc7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91ea1cbc7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href="https://www.freepik.com/vectors/people"&gt;People vector created by pikisuperstar - www.freepik.com&lt;/a&gt;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db4016dd5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db4016dd5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209a8d8763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209a8d8763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20ca970320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20ca97032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href="https://www.freepik.com/vectors/technology"&gt;Technology vector created by storyset - www.freepik.com&lt;/a&gt;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f97ac274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f97ac274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1ea1cbc7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1ea1cbc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f97ac274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1f97ac274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&lt;a href="https://www.freepik.com/vectors/technology"&gt;Technology vector created by storyset - www.freepik.com&lt;/a&gt;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a8f1c197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a8f1c197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eeb5d4a1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eeb5d4a1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ea1cbc7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ea1cbc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1ea1cbc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1ea1cbc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f09d29f02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f09d29f0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0ca9703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0ca970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f09d29f0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f09d29f0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db4016dd5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db4016dd5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Grad photo example, it got lost in the newsletter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Technically, the info is related to us, but students are having a hard time </a:t>
            </a:r>
            <a:r>
              <a:rPr lang="en"/>
              <a:t>receiving</a:t>
            </a:r>
            <a:r>
              <a:rPr lang="en"/>
              <a:t> the information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2270" y="928750"/>
            <a:ext cx="3438900" cy="3438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4434400" y="1051350"/>
            <a:ext cx="3996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49425" y="3178500"/>
            <a:ext cx="288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874000" y="-1340975"/>
            <a:ext cx="7305600" cy="743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713225" y="1709400"/>
            <a:ext cx="7717500" cy="10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713225" y="2771225"/>
            <a:ext cx="77175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9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713225" y="1858317"/>
            <a:ext cx="38589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subTitle"/>
          </p:nvPr>
        </p:nvSpPr>
        <p:spPr>
          <a:xfrm>
            <a:off x="1196484" y="2176917"/>
            <a:ext cx="28923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3" type="title"/>
          </p:nvPr>
        </p:nvSpPr>
        <p:spPr>
          <a:xfrm>
            <a:off x="2354670" y="1243908"/>
            <a:ext cx="57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4" type="subTitle"/>
          </p:nvPr>
        </p:nvSpPr>
        <p:spPr>
          <a:xfrm>
            <a:off x="715051" y="3708826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5" type="subTitle"/>
          </p:nvPr>
        </p:nvSpPr>
        <p:spPr>
          <a:xfrm>
            <a:off x="1196484" y="4027425"/>
            <a:ext cx="28923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6" type="title"/>
          </p:nvPr>
        </p:nvSpPr>
        <p:spPr>
          <a:xfrm>
            <a:off x="2354670" y="3088443"/>
            <a:ext cx="57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7" type="subTitle"/>
          </p:nvPr>
        </p:nvSpPr>
        <p:spPr>
          <a:xfrm>
            <a:off x="4575875" y="1858317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8" type="subTitle"/>
          </p:nvPr>
        </p:nvSpPr>
        <p:spPr>
          <a:xfrm>
            <a:off x="5057017" y="2176917"/>
            <a:ext cx="28926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9" type="title"/>
          </p:nvPr>
        </p:nvSpPr>
        <p:spPr>
          <a:xfrm>
            <a:off x="6213050" y="1242558"/>
            <a:ext cx="580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3" type="subTitle"/>
          </p:nvPr>
        </p:nvSpPr>
        <p:spPr>
          <a:xfrm>
            <a:off x="4575875" y="3714526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Font typeface="Roboto Condensed"/>
              <a:buNone/>
              <a:defRPr>
                <a:solidFill>
                  <a:srgbClr val="422C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4" type="subTitle"/>
          </p:nvPr>
        </p:nvSpPr>
        <p:spPr>
          <a:xfrm>
            <a:off x="5057017" y="4033125"/>
            <a:ext cx="28926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hasCustomPrompt="1" idx="15" type="title"/>
          </p:nvPr>
        </p:nvSpPr>
        <p:spPr>
          <a:xfrm>
            <a:off x="6215375" y="3134193"/>
            <a:ext cx="576000" cy="3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1183325" y="1397500"/>
            <a:ext cx="4550700" cy="19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81" name="Google Shape;81;p14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349750" y="2983300"/>
            <a:ext cx="44445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401225" y="1875675"/>
            <a:ext cx="44445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4831825" y="1187550"/>
            <a:ext cx="33894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4831825" y="444250"/>
            <a:ext cx="33894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" name="Google Shape;91;p16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4831825" y="2230100"/>
            <a:ext cx="33894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3" type="subTitle"/>
          </p:nvPr>
        </p:nvSpPr>
        <p:spPr>
          <a:xfrm>
            <a:off x="4831825" y="2517962"/>
            <a:ext cx="33894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4" type="subTitle"/>
          </p:nvPr>
        </p:nvSpPr>
        <p:spPr>
          <a:xfrm>
            <a:off x="4831825" y="3295500"/>
            <a:ext cx="33894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5" type="subTitle"/>
          </p:nvPr>
        </p:nvSpPr>
        <p:spPr>
          <a:xfrm>
            <a:off x="4831825" y="3583362"/>
            <a:ext cx="33894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713475" y="539500"/>
            <a:ext cx="77172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5838825" y="1801475"/>
            <a:ext cx="16002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2" type="subTitle"/>
          </p:nvPr>
        </p:nvSpPr>
        <p:spPr>
          <a:xfrm>
            <a:off x="5838825" y="2234725"/>
            <a:ext cx="1600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3" type="subTitle"/>
          </p:nvPr>
        </p:nvSpPr>
        <p:spPr>
          <a:xfrm>
            <a:off x="3771975" y="1801475"/>
            <a:ext cx="16002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4" type="subTitle"/>
          </p:nvPr>
        </p:nvSpPr>
        <p:spPr>
          <a:xfrm>
            <a:off x="3771975" y="2234725"/>
            <a:ext cx="1600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5" type="subTitle"/>
          </p:nvPr>
        </p:nvSpPr>
        <p:spPr>
          <a:xfrm>
            <a:off x="1704975" y="1801475"/>
            <a:ext cx="16002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6" type="subTitle"/>
          </p:nvPr>
        </p:nvSpPr>
        <p:spPr>
          <a:xfrm>
            <a:off x="1704975" y="2234725"/>
            <a:ext cx="1600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hasCustomPrompt="1" idx="7" type="title"/>
          </p:nvPr>
        </p:nvSpPr>
        <p:spPr>
          <a:xfrm>
            <a:off x="1865075" y="3916575"/>
            <a:ext cx="12801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7"/>
          <p:cNvSpPr txBox="1"/>
          <p:nvPr>
            <p:ph hasCustomPrompt="1" idx="8" type="title"/>
          </p:nvPr>
        </p:nvSpPr>
        <p:spPr>
          <a:xfrm>
            <a:off x="3931950" y="3916575"/>
            <a:ext cx="12801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/>
          <p:nvPr>
            <p:ph hasCustomPrompt="1" idx="9" type="title"/>
          </p:nvPr>
        </p:nvSpPr>
        <p:spPr>
          <a:xfrm>
            <a:off x="5998875" y="3916575"/>
            <a:ext cx="12801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7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18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 flipH="1" rot="10800000">
            <a:off x="-10" y="4343371"/>
            <a:ext cx="6172200" cy="1920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713225" y="539500"/>
            <a:ext cx="77178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subTitle"/>
          </p:nvPr>
        </p:nvSpPr>
        <p:spPr>
          <a:xfrm>
            <a:off x="839650" y="2265775"/>
            <a:ext cx="2104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2" type="subTitle"/>
          </p:nvPr>
        </p:nvSpPr>
        <p:spPr>
          <a:xfrm>
            <a:off x="839428" y="2653452"/>
            <a:ext cx="2104500" cy="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subTitle"/>
          </p:nvPr>
        </p:nvSpPr>
        <p:spPr>
          <a:xfrm>
            <a:off x="3407250" y="2265775"/>
            <a:ext cx="2329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4" type="subTitle"/>
          </p:nvPr>
        </p:nvSpPr>
        <p:spPr>
          <a:xfrm>
            <a:off x="3517069" y="2653470"/>
            <a:ext cx="2104500" cy="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5" type="subTitle"/>
          </p:nvPr>
        </p:nvSpPr>
        <p:spPr>
          <a:xfrm>
            <a:off x="6194645" y="2265775"/>
            <a:ext cx="2104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2C88"/>
              </a:buClr>
              <a:buSzPts val="1400"/>
              <a:buNone/>
              <a:defRPr>
                <a:solidFill>
                  <a:srgbClr val="422C88"/>
                </a:solidFill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6" type="subTitle"/>
          </p:nvPr>
        </p:nvSpPr>
        <p:spPr>
          <a:xfrm>
            <a:off x="6194710" y="2653452"/>
            <a:ext cx="2104500" cy="8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9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713225" y="539500"/>
            <a:ext cx="3081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713225" y="1746432"/>
            <a:ext cx="3081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2" type="subTitle"/>
          </p:nvPr>
        </p:nvSpPr>
        <p:spPr>
          <a:xfrm>
            <a:off x="713225" y="2814249"/>
            <a:ext cx="3081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3" type="subTitle"/>
          </p:nvPr>
        </p:nvSpPr>
        <p:spPr>
          <a:xfrm>
            <a:off x="713225" y="3881076"/>
            <a:ext cx="3081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4" type="subTitle"/>
          </p:nvPr>
        </p:nvSpPr>
        <p:spPr>
          <a:xfrm>
            <a:off x="713064" y="3454695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5" type="subTitle"/>
          </p:nvPr>
        </p:nvSpPr>
        <p:spPr>
          <a:xfrm>
            <a:off x="713064" y="2387670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6" type="subTitle"/>
          </p:nvPr>
        </p:nvSpPr>
        <p:spPr>
          <a:xfrm>
            <a:off x="713064" y="1313583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rot="10800000">
            <a:off x="5039600" y="2829775"/>
            <a:ext cx="1863600" cy="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3"/>
          <p:cNvSpPr/>
          <p:nvPr/>
        </p:nvSpPr>
        <p:spPr>
          <a:xfrm rot="-1371778">
            <a:off x="6872858" y="2459916"/>
            <a:ext cx="739714" cy="739714"/>
          </a:xfrm>
          <a:prstGeom prst="star8">
            <a:avLst>
              <a:gd fmla="val 22215" name="adj"/>
            </a:avLst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713225" y="2408875"/>
            <a:ext cx="483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713225" y="539500"/>
            <a:ext cx="2765400" cy="15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b="0"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13225" y="3611250"/>
            <a:ext cx="3192000" cy="4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>
                <a:solidFill>
                  <a:srgbClr val="422C88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8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200100" y="539500"/>
            <a:ext cx="47514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2200100" y="1715075"/>
            <a:ext cx="2051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2" type="subTitle"/>
          </p:nvPr>
        </p:nvSpPr>
        <p:spPr>
          <a:xfrm>
            <a:off x="2200100" y="2112291"/>
            <a:ext cx="2051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3" type="subTitle"/>
          </p:nvPr>
        </p:nvSpPr>
        <p:spPr>
          <a:xfrm>
            <a:off x="4881608" y="1715075"/>
            <a:ext cx="20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4" type="subTitle"/>
          </p:nvPr>
        </p:nvSpPr>
        <p:spPr>
          <a:xfrm>
            <a:off x="4890583" y="2112291"/>
            <a:ext cx="2051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5" type="subTitle"/>
          </p:nvPr>
        </p:nvSpPr>
        <p:spPr>
          <a:xfrm>
            <a:off x="2200100" y="3536097"/>
            <a:ext cx="2051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6" type="subTitle"/>
          </p:nvPr>
        </p:nvSpPr>
        <p:spPr>
          <a:xfrm>
            <a:off x="2200100" y="3933300"/>
            <a:ext cx="2051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7" type="subTitle"/>
          </p:nvPr>
        </p:nvSpPr>
        <p:spPr>
          <a:xfrm>
            <a:off x="4881608" y="3536097"/>
            <a:ext cx="20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8" type="subTitle"/>
          </p:nvPr>
        </p:nvSpPr>
        <p:spPr>
          <a:xfrm>
            <a:off x="4881608" y="3933300"/>
            <a:ext cx="2069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0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713225" y="2305625"/>
            <a:ext cx="17832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2" type="subTitle"/>
          </p:nvPr>
        </p:nvSpPr>
        <p:spPr>
          <a:xfrm>
            <a:off x="713225" y="2702846"/>
            <a:ext cx="17832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3" type="subTitle"/>
          </p:nvPr>
        </p:nvSpPr>
        <p:spPr>
          <a:xfrm>
            <a:off x="2672647" y="2305613"/>
            <a:ext cx="17988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4" type="subTitle"/>
          </p:nvPr>
        </p:nvSpPr>
        <p:spPr>
          <a:xfrm>
            <a:off x="2680446" y="2702834"/>
            <a:ext cx="17832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5" type="subTitle"/>
          </p:nvPr>
        </p:nvSpPr>
        <p:spPr>
          <a:xfrm>
            <a:off x="4647674" y="2305625"/>
            <a:ext cx="17832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6" type="subTitle"/>
          </p:nvPr>
        </p:nvSpPr>
        <p:spPr>
          <a:xfrm>
            <a:off x="4647674" y="2702846"/>
            <a:ext cx="17832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7" type="subTitle"/>
          </p:nvPr>
        </p:nvSpPr>
        <p:spPr>
          <a:xfrm>
            <a:off x="6607095" y="2305613"/>
            <a:ext cx="17988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8" type="subTitle"/>
          </p:nvPr>
        </p:nvSpPr>
        <p:spPr>
          <a:xfrm>
            <a:off x="6614895" y="2702834"/>
            <a:ext cx="17832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" type="subTitle"/>
          </p:nvPr>
        </p:nvSpPr>
        <p:spPr>
          <a:xfrm>
            <a:off x="1392075" y="1840487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2" type="subTitle"/>
          </p:nvPr>
        </p:nvSpPr>
        <p:spPr>
          <a:xfrm>
            <a:off x="1392075" y="2192455"/>
            <a:ext cx="15720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3" type="subTitle"/>
          </p:nvPr>
        </p:nvSpPr>
        <p:spPr>
          <a:xfrm>
            <a:off x="3791454" y="1840475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4" type="subTitle"/>
          </p:nvPr>
        </p:nvSpPr>
        <p:spPr>
          <a:xfrm>
            <a:off x="3791454" y="2199866"/>
            <a:ext cx="15720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5" type="subTitle"/>
          </p:nvPr>
        </p:nvSpPr>
        <p:spPr>
          <a:xfrm>
            <a:off x="6190853" y="1840488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6" type="subTitle"/>
          </p:nvPr>
        </p:nvSpPr>
        <p:spPr>
          <a:xfrm>
            <a:off x="6190853" y="2199870"/>
            <a:ext cx="15720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7" type="subTitle"/>
          </p:nvPr>
        </p:nvSpPr>
        <p:spPr>
          <a:xfrm>
            <a:off x="1392075" y="3622903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8" type="subTitle"/>
          </p:nvPr>
        </p:nvSpPr>
        <p:spPr>
          <a:xfrm>
            <a:off x="1392075" y="3973783"/>
            <a:ext cx="15720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9" type="subTitle"/>
          </p:nvPr>
        </p:nvSpPr>
        <p:spPr>
          <a:xfrm>
            <a:off x="3791454" y="3622890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3" type="subTitle"/>
          </p:nvPr>
        </p:nvSpPr>
        <p:spPr>
          <a:xfrm>
            <a:off x="3791454" y="3981275"/>
            <a:ext cx="15720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4" type="subTitle"/>
          </p:nvPr>
        </p:nvSpPr>
        <p:spPr>
          <a:xfrm>
            <a:off x="6190853" y="3622903"/>
            <a:ext cx="1572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 b="1"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5" type="subTitle"/>
          </p:nvPr>
        </p:nvSpPr>
        <p:spPr>
          <a:xfrm>
            <a:off x="6190853" y="3981279"/>
            <a:ext cx="15720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5" name="Google Shape;175;p24"/>
          <p:cNvSpPr txBox="1"/>
          <p:nvPr>
            <p:ph idx="1" type="subTitle"/>
          </p:nvPr>
        </p:nvSpPr>
        <p:spPr>
          <a:xfrm>
            <a:off x="4953000" y="1467150"/>
            <a:ext cx="23811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C88"/>
              </a:buClr>
              <a:buSzPts val="1800"/>
              <a:buFont typeface="Roboto Condensed"/>
              <a:buNone/>
              <a:defRPr>
                <a:solidFill>
                  <a:srgbClr val="422C88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2" type="subTitle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TITLE_ONLY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 flipH="1" rot="10800000">
            <a:off x="-10" y="4343371"/>
            <a:ext cx="6172200" cy="1920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2">
  <p:cSld name="TITLE_ONLY_2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3220100" y="4139650"/>
            <a:ext cx="2415000" cy="241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5257800" y="3753875"/>
            <a:ext cx="2415000" cy="2415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26"/>
          <p:cNvGrpSpPr/>
          <p:nvPr/>
        </p:nvGrpSpPr>
        <p:grpSpPr>
          <a:xfrm rot="10800000">
            <a:off x="-152410" y="3911048"/>
            <a:ext cx="2647385" cy="969000"/>
            <a:chOff x="2902040" y="3090298"/>
            <a:chExt cx="2647385" cy="969000"/>
          </a:xfrm>
        </p:grpSpPr>
        <p:cxnSp>
          <p:nvCxnSpPr>
            <p:cNvPr id="190" name="Google Shape;190;p26"/>
            <p:cNvCxnSpPr/>
            <p:nvPr/>
          </p:nvCxnSpPr>
          <p:spPr>
            <a:xfrm rot="10800000">
              <a:off x="3685825" y="3574800"/>
              <a:ext cx="1863600" cy="0"/>
            </a:xfrm>
            <a:prstGeom prst="straightConnector1">
              <a:avLst/>
            </a:prstGeom>
            <a:noFill/>
            <a:ln cap="flat" cmpd="sng" w="9525">
              <a:solidFill>
                <a:srgbClr val="422C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1" name="Google Shape;191;p26"/>
            <p:cNvSpPr/>
            <p:nvPr/>
          </p:nvSpPr>
          <p:spPr>
            <a:xfrm rot="-1371778">
              <a:off x="3016683" y="3204941"/>
              <a:ext cx="739714" cy="739714"/>
            </a:xfrm>
            <a:prstGeom prst="star8">
              <a:avLst>
                <a:gd fmla="val 22215" name="adj"/>
              </a:avLst>
            </a:prstGeom>
            <a:solidFill>
              <a:srgbClr val="422C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8" name="Google Shape;19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3250" y="1231422"/>
            <a:ext cx="77175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" name="Google Shape;25;p4"/>
          <p:cNvCxnSpPr/>
          <p:nvPr/>
        </p:nvCxnSpPr>
        <p:spPr>
          <a:xfrm flipH="1" rot="10800000">
            <a:off x="-10" y="4589821"/>
            <a:ext cx="6172200" cy="1920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6" name="Google Shape;226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154400" y="2124525"/>
            <a:ext cx="29763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5013305" y="2124525"/>
            <a:ext cx="29763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13225" y="1784400"/>
            <a:ext cx="3173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13225" y="2571750"/>
            <a:ext cx="31731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13225" y="2150850"/>
            <a:ext cx="771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8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5041250" y="2571763"/>
            <a:ext cx="33894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5041250" y="1804650"/>
            <a:ext cx="33894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9" name="Google Shape;49;p9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622625" y="2320875"/>
            <a:ext cx="3644700" cy="5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35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  <p:sp>
        <p:nvSpPr>
          <p:cNvPr id="53" name="Google Shape;53;p10"/>
          <p:cNvSpPr/>
          <p:nvPr/>
        </p:nvSpPr>
        <p:spPr>
          <a:xfrm>
            <a:off x="8815200" y="1695600"/>
            <a:ext cx="328800" cy="1752300"/>
          </a:xfrm>
          <a:prstGeom prst="rect">
            <a:avLst/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1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0WOUleBX5hzZssHmuMHj2y0Pu33MsR4H/view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drive.google.com/file/d/1XUpq-s8-EsYTTN5dmeQkKe_-iSjl1z9g/view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TRqjH_mG2tZH4cCBsNL4I1a_RwdUtTf5/view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4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image" Target="../media/image35.png"/><Relationship Id="rId5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hyperlink" Target="http://drive.google.com/file/d/13W_F2RCZDSAiFdfXLKZJ0ZI7Rn13BlHQ/view" TargetMode="External"/><Relationship Id="rId8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 title="iphone_notification_sound_spam_531106080213592307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951" y="34560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5">
            <a:alphaModFix/>
          </a:blip>
          <a:srcRect b="0" l="2931" r="0" t="0"/>
          <a:stretch/>
        </p:blipFill>
        <p:spPr>
          <a:xfrm>
            <a:off x="1323300" y="341275"/>
            <a:ext cx="2280501" cy="44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>
            <p:ph type="ctrTitle"/>
          </p:nvPr>
        </p:nvSpPr>
        <p:spPr>
          <a:xfrm>
            <a:off x="4434400" y="1051350"/>
            <a:ext cx="5120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oboto"/>
                <a:ea typeface="Roboto"/>
                <a:cs typeface="Roboto"/>
                <a:sym typeface="Roboto"/>
              </a:rPr>
              <a:t>Team NOVA /		Unless Design Partners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075" y="1621375"/>
            <a:ext cx="1806949" cy="5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5800" y="237900"/>
            <a:ext cx="2540950" cy="81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5800" y="1175288"/>
            <a:ext cx="2540949" cy="80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 title="1_notif_trim.mp3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0976" y="43709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>
            <a:off x="713250" y="1310986"/>
            <a:ext cx="7717500" cy="15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How might we ensure that students are getting the information and events they want / need at the appropriate time in a clear way?</a:t>
            </a:r>
            <a:endParaRPr sz="81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8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5" name="Google Shape;3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380" y="2735325"/>
            <a:ext cx="2071250" cy="209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/>
          <p:nvPr/>
        </p:nvSpPr>
        <p:spPr>
          <a:xfrm>
            <a:off x="762331" y="-1237925"/>
            <a:ext cx="7619400" cy="7619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2" name="Google Shape;3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27" y="5594949"/>
            <a:ext cx="1981001" cy="13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9"/>
          <p:cNvSpPr txBox="1"/>
          <p:nvPr>
            <p:ph idx="4294967295" type="subTitle"/>
          </p:nvPr>
        </p:nvSpPr>
        <p:spPr>
          <a:xfrm>
            <a:off x="840200" y="2113075"/>
            <a:ext cx="4389900" cy="15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User Interviews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Cognitive Walkthroughs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54" name="Google Shape;354;p49"/>
          <p:cNvSpPr txBox="1"/>
          <p:nvPr>
            <p:ph idx="4294967295" type="subTitle"/>
          </p:nvPr>
        </p:nvSpPr>
        <p:spPr>
          <a:xfrm>
            <a:off x="840200" y="1567038"/>
            <a:ext cx="7289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/>
              <a:t>We conducted:</a:t>
            </a:r>
            <a:endParaRPr b="1" sz="1900"/>
          </a:p>
        </p:txBody>
      </p:sp>
      <p:pic>
        <p:nvPicPr>
          <p:cNvPr id="355" name="Google Shape;35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529" y="1293438"/>
            <a:ext cx="3708641" cy="29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9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9"/>
          <p:cNvSpPr txBox="1"/>
          <p:nvPr>
            <p:ph type="title"/>
          </p:nvPr>
        </p:nvSpPr>
        <p:spPr>
          <a:xfrm>
            <a:off x="607975" y="643900"/>
            <a:ext cx="29439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Research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3" name="Google Shape;363;p50"/>
          <p:cNvPicPr preferRelativeResize="0"/>
          <p:nvPr/>
        </p:nvPicPr>
        <p:blipFill rotWithShape="1">
          <a:blip r:embed="rId3">
            <a:alphaModFix/>
          </a:blip>
          <a:srcRect b="73910" l="27232" r="17019" t="0"/>
          <a:stretch/>
        </p:blipFill>
        <p:spPr>
          <a:xfrm>
            <a:off x="2413800" y="0"/>
            <a:ext cx="4628773" cy="12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0"/>
          <p:cNvPicPr preferRelativeResize="0"/>
          <p:nvPr/>
        </p:nvPicPr>
        <p:blipFill rotWithShape="1">
          <a:blip r:embed="rId4">
            <a:alphaModFix/>
          </a:blip>
          <a:srcRect b="0" l="84563" r="0" t="0"/>
          <a:stretch/>
        </p:blipFill>
        <p:spPr>
          <a:xfrm>
            <a:off x="7042585" y="1391475"/>
            <a:ext cx="1257801" cy="34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0"/>
          <p:cNvPicPr preferRelativeResize="0"/>
          <p:nvPr/>
        </p:nvPicPr>
        <p:blipFill rotWithShape="1">
          <a:blip r:embed="rId4">
            <a:alphaModFix/>
          </a:blip>
          <a:srcRect b="0" l="70445" r="15439" t="0"/>
          <a:stretch/>
        </p:blipFill>
        <p:spPr>
          <a:xfrm>
            <a:off x="5892475" y="1391475"/>
            <a:ext cx="1150099" cy="34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0"/>
          <p:cNvPicPr preferRelativeResize="0"/>
          <p:nvPr/>
        </p:nvPicPr>
        <p:blipFill rotWithShape="1">
          <a:blip r:embed="rId4">
            <a:alphaModFix/>
          </a:blip>
          <a:srcRect b="0" l="57028" r="29553" t="1594"/>
          <a:stretch/>
        </p:blipFill>
        <p:spPr>
          <a:xfrm>
            <a:off x="4799175" y="1446550"/>
            <a:ext cx="1093300" cy="33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0"/>
          <p:cNvPicPr preferRelativeResize="0"/>
          <p:nvPr/>
        </p:nvPicPr>
        <p:blipFill rotWithShape="1">
          <a:blip r:embed="rId4">
            <a:alphaModFix/>
          </a:blip>
          <a:srcRect b="0" l="43390" r="43191" t="1594"/>
          <a:stretch/>
        </p:blipFill>
        <p:spPr>
          <a:xfrm>
            <a:off x="3687875" y="1446550"/>
            <a:ext cx="1093300" cy="33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0"/>
          <p:cNvPicPr preferRelativeResize="0"/>
          <p:nvPr/>
        </p:nvPicPr>
        <p:blipFill rotWithShape="1">
          <a:blip r:embed="rId4">
            <a:alphaModFix/>
          </a:blip>
          <a:srcRect b="0" l="30368" r="56213" t="1594"/>
          <a:stretch/>
        </p:blipFill>
        <p:spPr>
          <a:xfrm>
            <a:off x="2626775" y="1446550"/>
            <a:ext cx="1093300" cy="33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0"/>
          <p:cNvPicPr preferRelativeResize="0"/>
          <p:nvPr/>
        </p:nvPicPr>
        <p:blipFill rotWithShape="1">
          <a:blip r:embed="rId4">
            <a:alphaModFix/>
          </a:blip>
          <a:srcRect b="0" l="0" r="81725" t="0"/>
          <a:stretch/>
        </p:blipFill>
        <p:spPr>
          <a:xfrm>
            <a:off x="152400" y="1391475"/>
            <a:ext cx="1488998" cy="34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0"/>
          <p:cNvPicPr preferRelativeResize="0"/>
          <p:nvPr/>
        </p:nvPicPr>
        <p:blipFill rotWithShape="1">
          <a:blip r:embed="rId4">
            <a:alphaModFix/>
          </a:blip>
          <a:srcRect b="0" l="20358" r="69631" t="29819"/>
          <a:stretch/>
        </p:blipFill>
        <p:spPr>
          <a:xfrm>
            <a:off x="1811200" y="2419350"/>
            <a:ext cx="8155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 rotWithShape="1">
          <a:blip r:embed="rId4">
            <a:alphaModFix/>
          </a:blip>
          <a:srcRect b="0" l="16451" r="80075" t="35525"/>
          <a:stretch/>
        </p:blipFill>
        <p:spPr>
          <a:xfrm>
            <a:off x="1492824" y="2616150"/>
            <a:ext cx="283002" cy="2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 rotWithShape="1">
          <a:blip r:embed="rId4">
            <a:alphaModFix/>
          </a:blip>
          <a:srcRect b="70182" l="18492" r="69631" t="0"/>
          <a:stretch/>
        </p:blipFill>
        <p:spPr>
          <a:xfrm>
            <a:off x="1641400" y="1391475"/>
            <a:ext cx="967701" cy="10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51"/>
          <p:cNvSpPr txBox="1"/>
          <p:nvPr>
            <p:ph idx="4294967295" type="subTitle"/>
          </p:nvPr>
        </p:nvSpPr>
        <p:spPr>
          <a:xfrm>
            <a:off x="850950" y="1732075"/>
            <a:ext cx="4389900" cy="21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Notification</a:t>
            </a:r>
            <a:r>
              <a:rPr lang="en" sz="1900"/>
              <a:t> anxiety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More noise than signal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feeling disconnected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Another channel of communication </a:t>
            </a:r>
            <a:endParaRPr sz="1900"/>
          </a:p>
        </p:txBody>
      </p:sp>
      <p:pic>
        <p:nvPicPr>
          <p:cNvPr id="379" name="Google Shape;3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976" y="1427475"/>
            <a:ext cx="3296148" cy="21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1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1"/>
          <p:cNvSpPr txBox="1"/>
          <p:nvPr>
            <p:ph type="title"/>
          </p:nvPr>
        </p:nvSpPr>
        <p:spPr>
          <a:xfrm>
            <a:off x="607975" y="643900"/>
            <a:ext cx="2472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Pain Points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52"/>
          <p:cNvSpPr txBox="1"/>
          <p:nvPr>
            <p:ph idx="1" type="body"/>
          </p:nvPr>
        </p:nvSpPr>
        <p:spPr>
          <a:xfrm>
            <a:off x="713250" y="3242814"/>
            <a:ext cx="7717500" cy="9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Laurier Student</a:t>
            </a:r>
            <a:endParaRPr sz="2400"/>
          </a:p>
        </p:txBody>
      </p:sp>
      <p:sp>
        <p:nvSpPr>
          <p:cNvPr id="388" name="Google Shape;388;p52"/>
          <p:cNvSpPr txBox="1"/>
          <p:nvPr>
            <p:ph type="title"/>
          </p:nvPr>
        </p:nvSpPr>
        <p:spPr>
          <a:xfrm>
            <a:off x="713250" y="1265198"/>
            <a:ext cx="7717500" cy="19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latin typeface="Roboto"/>
                <a:ea typeface="Roboto"/>
                <a:cs typeface="Roboto"/>
                <a:sym typeface="Roboto"/>
              </a:rPr>
              <a:t>“I don’t really get news, if I do its from friends, by word of mouth. My friends are often the </a:t>
            </a:r>
            <a:r>
              <a:rPr i="1" lang="en" sz="2800">
                <a:latin typeface="Roboto"/>
                <a:ea typeface="Roboto"/>
                <a:cs typeface="Roboto"/>
                <a:sym typeface="Roboto"/>
              </a:rPr>
              <a:t>bearer</a:t>
            </a:r>
            <a:r>
              <a:rPr i="1" lang="en" sz="2800">
                <a:latin typeface="Roboto"/>
                <a:ea typeface="Roboto"/>
                <a:cs typeface="Roboto"/>
                <a:sym typeface="Roboto"/>
              </a:rPr>
              <a:t> of news in any connotation” </a:t>
            </a:r>
            <a:endParaRPr i="1" sz="2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53"/>
          <p:cNvSpPr txBox="1"/>
          <p:nvPr>
            <p:ph idx="4294967295" type="subTitle"/>
          </p:nvPr>
        </p:nvSpPr>
        <p:spPr>
          <a:xfrm>
            <a:off x="840200" y="1813800"/>
            <a:ext cx="4389900" cy="21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Reduce noise and increase signal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Allow students to filter unwanted / wanted information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Personalized notifications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100" y="1540826"/>
            <a:ext cx="3609103" cy="206184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3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3"/>
          <p:cNvSpPr txBox="1"/>
          <p:nvPr>
            <p:ph type="title"/>
          </p:nvPr>
        </p:nvSpPr>
        <p:spPr>
          <a:xfrm>
            <a:off x="607975" y="643900"/>
            <a:ext cx="2472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54"/>
          <p:cNvSpPr txBox="1"/>
          <p:nvPr>
            <p:ph type="title"/>
          </p:nvPr>
        </p:nvSpPr>
        <p:spPr>
          <a:xfrm>
            <a:off x="202700" y="219475"/>
            <a:ext cx="45291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Personalized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Notifications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4" name="Google Shape;404;p54"/>
          <p:cNvGrpSpPr/>
          <p:nvPr/>
        </p:nvGrpSpPr>
        <p:grpSpPr>
          <a:xfrm>
            <a:off x="1219096" y="959401"/>
            <a:ext cx="6705476" cy="3874296"/>
            <a:chOff x="1015842" y="765775"/>
            <a:chExt cx="7112299" cy="4109350"/>
          </a:xfrm>
        </p:grpSpPr>
        <p:pic>
          <p:nvPicPr>
            <p:cNvPr id="405" name="Google Shape;405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5842" y="765775"/>
              <a:ext cx="7112299" cy="410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7050" y="967575"/>
              <a:ext cx="5539702" cy="3269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54"/>
            <p:cNvSpPr/>
            <p:nvPr/>
          </p:nvSpPr>
          <p:spPr>
            <a:xfrm>
              <a:off x="1794443" y="908825"/>
              <a:ext cx="21000" cy="34917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dk1"/>
                </a:highlight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5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55" title="personalized_notifications_demo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/>
          <p:nvPr>
            <p:ph type="title"/>
          </p:nvPr>
        </p:nvSpPr>
        <p:spPr>
          <a:xfrm>
            <a:off x="330375" y="387100"/>
            <a:ext cx="6979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Feedback from Cognitive Walkthroughs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56"/>
          <p:cNvSpPr txBox="1"/>
          <p:nvPr>
            <p:ph idx="4" type="subTitle"/>
          </p:nvPr>
        </p:nvSpPr>
        <p:spPr>
          <a:xfrm>
            <a:off x="238036" y="2663583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Issues</a:t>
            </a:r>
            <a:endParaRPr/>
          </a:p>
        </p:txBody>
      </p:sp>
      <p:sp>
        <p:nvSpPr>
          <p:cNvPr id="420" name="Google Shape;420;p56"/>
          <p:cNvSpPr txBox="1"/>
          <p:nvPr>
            <p:ph idx="5" type="subTitle"/>
          </p:nvPr>
        </p:nvSpPr>
        <p:spPr>
          <a:xfrm>
            <a:off x="238036" y="2092958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 Issues</a:t>
            </a:r>
            <a:endParaRPr/>
          </a:p>
        </p:txBody>
      </p:sp>
      <p:sp>
        <p:nvSpPr>
          <p:cNvPr id="421" name="Google Shape;421;p56"/>
          <p:cNvSpPr txBox="1"/>
          <p:nvPr>
            <p:ph idx="6" type="subTitle"/>
          </p:nvPr>
        </p:nvSpPr>
        <p:spPr>
          <a:xfrm>
            <a:off x="248711" y="1522333"/>
            <a:ext cx="3081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Naming Issues</a:t>
            </a:r>
            <a:endParaRPr/>
          </a:p>
        </p:txBody>
      </p:sp>
      <p:sp>
        <p:nvSpPr>
          <p:cNvPr id="422" name="Google Shape;422;p56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56"/>
          <p:cNvSpPr txBox="1"/>
          <p:nvPr>
            <p:ph idx="4" type="subTitle"/>
          </p:nvPr>
        </p:nvSpPr>
        <p:spPr>
          <a:xfrm>
            <a:off x="238025" y="3205200"/>
            <a:ext cx="3744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Explanation and Tips</a:t>
            </a:r>
            <a:endParaRPr/>
          </a:p>
        </p:txBody>
      </p:sp>
      <p:sp>
        <p:nvSpPr>
          <p:cNvPr id="424" name="Google Shape;424;p56"/>
          <p:cNvSpPr txBox="1"/>
          <p:nvPr>
            <p:ph idx="4" type="subTitle"/>
          </p:nvPr>
        </p:nvSpPr>
        <p:spPr>
          <a:xfrm>
            <a:off x="238023" y="3804813"/>
            <a:ext cx="33264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Usability Issue</a:t>
            </a:r>
            <a:endParaRPr/>
          </a:p>
        </p:txBody>
      </p:sp>
      <p:pic>
        <p:nvPicPr>
          <p:cNvPr id="425" name="Google Shape;42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75" y="1568675"/>
            <a:ext cx="3207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225" y="1134200"/>
            <a:ext cx="4973575" cy="35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375" y="2131200"/>
            <a:ext cx="3207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375" y="2740075"/>
            <a:ext cx="3207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375" y="3324700"/>
            <a:ext cx="320700" cy="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375" y="3866325"/>
            <a:ext cx="320700" cy="3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6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/>
          <p:nvPr>
            <p:ph type="title"/>
          </p:nvPr>
        </p:nvSpPr>
        <p:spPr>
          <a:xfrm>
            <a:off x="713100" y="566200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57"/>
          <p:cNvSpPr txBox="1"/>
          <p:nvPr>
            <p:ph idx="3" type="title"/>
          </p:nvPr>
        </p:nvSpPr>
        <p:spPr>
          <a:xfrm>
            <a:off x="4572000" y="566200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Receiver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57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9" name="Google Shape;439;p57"/>
          <p:cNvPicPr preferRelativeResize="0"/>
          <p:nvPr/>
        </p:nvPicPr>
        <p:blipFill rotWithShape="1">
          <a:blip r:embed="rId3">
            <a:alphaModFix/>
          </a:blip>
          <a:srcRect b="51295" l="40297" r="42813" t="0"/>
          <a:stretch/>
        </p:blipFill>
        <p:spPr>
          <a:xfrm>
            <a:off x="1945425" y="1424800"/>
            <a:ext cx="1394248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7"/>
          <p:cNvPicPr preferRelativeResize="0"/>
          <p:nvPr/>
        </p:nvPicPr>
        <p:blipFill rotWithShape="1">
          <a:blip r:embed="rId4">
            <a:alphaModFix/>
          </a:blip>
          <a:srcRect b="51295" l="4156" r="77995" t="0"/>
          <a:stretch/>
        </p:blipFill>
        <p:spPr>
          <a:xfrm>
            <a:off x="5804325" y="1584190"/>
            <a:ext cx="1394248" cy="253591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7"/>
          <p:cNvSpPr/>
          <p:nvPr/>
        </p:nvSpPr>
        <p:spPr>
          <a:xfrm>
            <a:off x="4272000" y="1710350"/>
            <a:ext cx="600000" cy="2283600"/>
          </a:xfrm>
          <a:prstGeom prst="cube">
            <a:avLst>
              <a:gd fmla="val 3418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7"/>
          <p:cNvSpPr txBox="1"/>
          <p:nvPr>
            <p:ph type="title"/>
          </p:nvPr>
        </p:nvSpPr>
        <p:spPr>
          <a:xfrm>
            <a:off x="648825" y="3796925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latin typeface="Roboto"/>
                <a:ea typeface="Roboto"/>
                <a:cs typeface="Roboto"/>
                <a:sym typeface="Roboto"/>
              </a:rPr>
              <a:t>(Laurier)</a:t>
            </a:r>
            <a:endParaRPr b="0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57"/>
          <p:cNvSpPr txBox="1"/>
          <p:nvPr>
            <p:ph type="title"/>
          </p:nvPr>
        </p:nvSpPr>
        <p:spPr>
          <a:xfrm>
            <a:off x="4699350" y="3796925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latin typeface="Roboto"/>
                <a:ea typeface="Roboto"/>
                <a:cs typeface="Roboto"/>
                <a:sym typeface="Roboto"/>
              </a:rPr>
              <a:t>(Students)</a:t>
            </a:r>
            <a:endParaRPr b="0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57"/>
          <p:cNvSpPr/>
          <p:nvPr/>
        </p:nvSpPr>
        <p:spPr>
          <a:xfrm>
            <a:off x="774756" y="-1335475"/>
            <a:ext cx="7594500" cy="7594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5" name="Google Shape;445;p57"/>
          <p:cNvCxnSpPr/>
          <p:nvPr/>
        </p:nvCxnSpPr>
        <p:spPr>
          <a:xfrm rot="10800000">
            <a:off x="1815850" y="1101075"/>
            <a:ext cx="1863600" cy="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57"/>
          <p:cNvCxnSpPr/>
          <p:nvPr/>
        </p:nvCxnSpPr>
        <p:spPr>
          <a:xfrm rot="10800000">
            <a:off x="5569650" y="1120000"/>
            <a:ext cx="1863600" cy="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57"/>
          <p:cNvCxnSpPr/>
          <p:nvPr/>
        </p:nvCxnSpPr>
        <p:spPr>
          <a:xfrm flipH="1" rot="10800000">
            <a:off x="6928600" y="2430975"/>
            <a:ext cx="300" cy="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57"/>
          <p:cNvCxnSpPr/>
          <p:nvPr/>
        </p:nvCxnSpPr>
        <p:spPr>
          <a:xfrm flipH="1" rot="10800000">
            <a:off x="6966000" y="2424713"/>
            <a:ext cx="62400" cy="7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57"/>
          <p:cNvCxnSpPr/>
          <p:nvPr/>
        </p:nvCxnSpPr>
        <p:spPr>
          <a:xfrm flipH="1">
            <a:off x="6975350" y="2524175"/>
            <a:ext cx="86100" cy="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0" name="Google Shape;45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1273">
            <a:off x="3054300" y="1754634"/>
            <a:ext cx="141175" cy="119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57"/>
          <p:cNvCxnSpPr>
            <a:stCxn id="450" idx="1"/>
            <a:endCxn id="450" idx="1"/>
          </p:cNvCxnSpPr>
          <p:nvPr/>
        </p:nvCxnSpPr>
        <p:spPr>
          <a:xfrm>
            <a:off x="3054434" y="1809857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57"/>
          <p:cNvCxnSpPr>
            <a:stCxn id="450" idx="2"/>
            <a:endCxn id="450" idx="2"/>
          </p:cNvCxnSpPr>
          <p:nvPr/>
        </p:nvCxnSpPr>
        <p:spPr>
          <a:xfrm>
            <a:off x="3121230" y="187363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57"/>
          <p:cNvCxnSpPr/>
          <p:nvPr/>
        </p:nvCxnSpPr>
        <p:spPr>
          <a:xfrm flipH="1">
            <a:off x="3016629" y="1875934"/>
            <a:ext cx="63600" cy="7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57"/>
          <p:cNvCxnSpPr/>
          <p:nvPr/>
        </p:nvCxnSpPr>
        <p:spPr>
          <a:xfrm flipH="1">
            <a:off x="2950437" y="1849528"/>
            <a:ext cx="107100" cy="7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1551" y="0"/>
            <a:ext cx="950711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/>
          <p:nvPr/>
        </p:nvSpPr>
        <p:spPr>
          <a:xfrm>
            <a:off x="853050" y="1703850"/>
            <a:ext cx="7437900" cy="173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0"/>
          <p:cNvSpPr txBox="1"/>
          <p:nvPr>
            <p:ph type="title"/>
          </p:nvPr>
        </p:nvSpPr>
        <p:spPr>
          <a:xfrm>
            <a:off x="849000" y="1869150"/>
            <a:ext cx="7446000" cy="14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27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I’m 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constantly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 getting emails from Laurier! I 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don't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 even open half of them unless 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it's</a:t>
            </a:r>
            <a:r>
              <a:rPr b="1" lang="en" sz="2700">
                <a:latin typeface="Roboto"/>
                <a:ea typeface="Roboto"/>
                <a:cs typeface="Roboto"/>
                <a:sym typeface="Roboto"/>
              </a:rPr>
              <a:t> urgent</a:t>
            </a:r>
            <a:r>
              <a:rPr b="1" i="1" lang="en" sz="2700">
                <a:latin typeface="Roboto"/>
                <a:ea typeface="Roboto"/>
                <a:cs typeface="Roboto"/>
                <a:sym typeface="Roboto"/>
              </a:rPr>
              <a:t>”</a:t>
            </a:r>
            <a:r>
              <a:rPr b="1" lang="en" sz="2700"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- An overwhelmed Student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58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8"/>
          <p:cNvSpPr txBox="1"/>
          <p:nvPr>
            <p:ph idx="4294967295" type="subTitle"/>
          </p:nvPr>
        </p:nvSpPr>
        <p:spPr>
          <a:xfrm>
            <a:off x="840200" y="1813800"/>
            <a:ext cx="4389900" cy="21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</a:t>
            </a:r>
            <a:r>
              <a:rPr lang="en" sz="1900"/>
              <a:t>receive too many emails and do not want to look at them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Frequency control helps alleviate notification anxiety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462" name="Google Shape;462;p58"/>
          <p:cNvSpPr txBox="1"/>
          <p:nvPr>
            <p:ph type="title"/>
          </p:nvPr>
        </p:nvSpPr>
        <p:spPr>
          <a:xfrm>
            <a:off x="607975" y="643900"/>
            <a:ext cx="3903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Notification anxiety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3" name="Google Shape;463;p58"/>
          <p:cNvPicPr preferRelativeResize="0"/>
          <p:nvPr/>
        </p:nvPicPr>
        <p:blipFill rotWithShape="1">
          <a:blip r:embed="rId3">
            <a:alphaModFix/>
          </a:blip>
          <a:srcRect b="-28988" l="0" r="0" t="-29766"/>
          <a:stretch/>
        </p:blipFill>
        <p:spPr>
          <a:xfrm>
            <a:off x="5356450" y="1731900"/>
            <a:ext cx="3124975" cy="195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pic>
      <p:sp>
        <p:nvSpPr>
          <p:cNvPr id="464" name="Google Shape;464;p58"/>
          <p:cNvSpPr/>
          <p:nvPr/>
        </p:nvSpPr>
        <p:spPr>
          <a:xfrm>
            <a:off x="5397000" y="2714750"/>
            <a:ext cx="3125100" cy="21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59"/>
          <p:cNvSpPr txBox="1"/>
          <p:nvPr>
            <p:ph type="title"/>
          </p:nvPr>
        </p:nvSpPr>
        <p:spPr>
          <a:xfrm>
            <a:off x="495150" y="625775"/>
            <a:ext cx="53580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we are doing at Nova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59"/>
          <p:cNvSpPr txBox="1"/>
          <p:nvPr>
            <p:ph idx="4294967295" type="subTitle"/>
          </p:nvPr>
        </p:nvSpPr>
        <p:spPr>
          <a:xfrm>
            <a:off x="495150" y="1725275"/>
            <a:ext cx="36312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Bringing the receiver back online</a:t>
            </a:r>
            <a:endParaRPr sz="1900"/>
          </a:p>
        </p:txBody>
      </p:sp>
      <p:sp>
        <p:nvSpPr>
          <p:cNvPr id="472" name="Google Shape;472;p59"/>
          <p:cNvSpPr txBox="1"/>
          <p:nvPr>
            <p:ph idx="4294967295" type="subTitle"/>
          </p:nvPr>
        </p:nvSpPr>
        <p:spPr>
          <a:xfrm>
            <a:off x="495150" y="2402648"/>
            <a:ext cx="36312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</a:t>
            </a:r>
            <a:r>
              <a:rPr lang="en" sz="1900"/>
              <a:t>etting the sender and receiver back together</a:t>
            </a:r>
            <a:endParaRPr sz="1900"/>
          </a:p>
        </p:txBody>
      </p:sp>
      <p:sp>
        <p:nvSpPr>
          <p:cNvPr id="473" name="Google Shape;473;p59"/>
          <p:cNvSpPr txBox="1"/>
          <p:nvPr>
            <p:ph idx="4294967295" type="subTitle"/>
          </p:nvPr>
        </p:nvSpPr>
        <p:spPr>
          <a:xfrm>
            <a:off x="495150" y="3080027"/>
            <a:ext cx="33480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Aiming to maximize signal not noise</a:t>
            </a:r>
            <a:endParaRPr sz="1900"/>
          </a:p>
        </p:txBody>
      </p:sp>
      <p:pic>
        <p:nvPicPr>
          <p:cNvPr id="474" name="Google Shape;4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150" y="5645058"/>
            <a:ext cx="3347999" cy="151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262" y="1318050"/>
            <a:ext cx="4313199" cy="30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9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0"/>
          <p:cNvSpPr txBox="1"/>
          <p:nvPr>
            <p:ph type="title"/>
          </p:nvPr>
        </p:nvSpPr>
        <p:spPr>
          <a:xfrm>
            <a:off x="2353838" y="444250"/>
            <a:ext cx="3750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60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60"/>
          <p:cNvSpPr txBox="1"/>
          <p:nvPr/>
        </p:nvSpPr>
        <p:spPr>
          <a:xfrm>
            <a:off x="464525" y="1847900"/>
            <a:ext cx="46854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students find out about this?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Wellness center ambassador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MyLS Notification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O-Week Introduction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Laurier Newsletters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4" name="Google Shape;4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550" y="2771500"/>
            <a:ext cx="28575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0"/>
          <p:cNvPicPr preferRelativeResize="0"/>
          <p:nvPr/>
        </p:nvPicPr>
        <p:blipFill rotWithShape="1">
          <a:blip r:embed="rId4">
            <a:alphaModFix/>
          </a:blip>
          <a:srcRect b="13680" l="0" r="0" t="12649"/>
          <a:stretch/>
        </p:blipFill>
        <p:spPr>
          <a:xfrm>
            <a:off x="5684475" y="1473200"/>
            <a:ext cx="2315149" cy="14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0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/>
          <p:nvPr>
            <p:ph type="title"/>
          </p:nvPr>
        </p:nvSpPr>
        <p:spPr>
          <a:xfrm>
            <a:off x="2353838" y="444250"/>
            <a:ext cx="37503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61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61"/>
          <p:cNvSpPr txBox="1"/>
          <p:nvPr/>
        </p:nvSpPr>
        <p:spPr>
          <a:xfrm>
            <a:off x="464525" y="1847900"/>
            <a:ext cx="46854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will our solution be implemented?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Leveraging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existing mental models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Integrating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with existing campus technology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4" name="Google Shape;4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375" y="2995485"/>
            <a:ext cx="3256384" cy="59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387" y="1636173"/>
            <a:ext cx="3109900" cy="1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1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2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62"/>
          <p:cNvSpPr txBox="1"/>
          <p:nvPr>
            <p:ph type="title"/>
          </p:nvPr>
        </p:nvSpPr>
        <p:spPr>
          <a:xfrm>
            <a:off x="495150" y="625775"/>
            <a:ext cx="53580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Team Nova’s Impact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62"/>
          <p:cNvSpPr txBox="1"/>
          <p:nvPr>
            <p:ph idx="4294967295" type="subTitle"/>
          </p:nvPr>
        </p:nvSpPr>
        <p:spPr>
          <a:xfrm>
            <a:off x="495150" y="1725275"/>
            <a:ext cx="36312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Increase in overall student experience </a:t>
            </a:r>
            <a:endParaRPr sz="1900"/>
          </a:p>
        </p:txBody>
      </p:sp>
      <p:sp>
        <p:nvSpPr>
          <p:cNvPr id="504" name="Google Shape;504;p62"/>
          <p:cNvSpPr txBox="1"/>
          <p:nvPr>
            <p:ph idx="4294967295" type="subTitle"/>
          </p:nvPr>
        </p:nvSpPr>
        <p:spPr>
          <a:xfrm>
            <a:off x="495150" y="2478848"/>
            <a:ext cx="3631200" cy="8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feel connected</a:t>
            </a:r>
            <a:endParaRPr sz="1900"/>
          </a:p>
        </p:txBody>
      </p:sp>
      <p:sp>
        <p:nvSpPr>
          <p:cNvPr id="505" name="Google Shape;505;p62"/>
          <p:cNvSpPr txBox="1"/>
          <p:nvPr>
            <p:ph idx="4294967295" type="subTitle"/>
          </p:nvPr>
        </p:nvSpPr>
        <p:spPr>
          <a:xfrm>
            <a:off x="495150" y="3036477"/>
            <a:ext cx="33480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Alleviate</a:t>
            </a:r>
            <a:r>
              <a:rPr lang="en" sz="1900"/>
              <a:t> students anxiety</a:t>
            </a:r>
            <a:endParaRPr sz="1900"/>
          </a:p>
        </p:txBody>
      </p:sp>
      <p:sp>
        <p:nvSpPr>
          <p:cNvPr id="506" name="Google Shape;506;p62"/>
          <p:cNvSpPr txBox="1"/>
          <p:nvPr>
            <p:ph idx="4294967295" type="subTitle"/>
          </p:nvPr>
        </p:nvSpPr>
        <p:spPr>
          <a:xfrm>
            <a:off x="495150" y="3712377"/>
            <a:ext cx="33480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Increase signal on important information</a:t>
            </a:r>
            <a:endParaRPr sz="1900"/>
          </a:p>
        </p:txBody>
      </p:sp>
      <p:pic>
        <p:nvPicPr>
          <p:cNvPr id="507" name="Google Shape;50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453" y="1373900"/>
            <a:ext cx="4280320" cy="28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-2365300"/>
            <a:ext cx="1775799" cy="17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6350" y="-2043083"/>
            <a:ext cx="1691208" cy="169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2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"/>
          <p:cNvSpPr/>
          <p:nvPr/>
        </p:nvSpPr>
        <p:spPr>
          <a:xfrm>
            <a:off x="1042970" y="1912500"/>
            <a:ext cx="3438900" cy="3438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3"/>
          <p:cNvSpPr/>
          <p:nvPr/>
        </p:nvSpPr>
        <p:spPr>
          <a:xfrm>
            <a:off x="128570" y="-754500"/>
            <a:ext cx="3438900" cy="3438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3"/>
          <p:cNvSpPr txBox="1"/>
          <p:nvPr>
            <p:ph type="title"/>
          </p:nvPr>
        </p:nvSpPr>
        <p:spPr>
          <a:xfrm>
            <a:off x="4850125" y="1816575"/>
            <a:ext cx="33894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Thank You!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6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63"/>
          <p:cNvSpPr/>
          <p:nvPr/>
        </p:nvSpPr>
        <p:spPr>
          <a:xfrm rot="-1371778">
            <a:off x="703183" y="3659691"/>
            <a:ext cx="739714" cy="739714"/>
          </a:xfrm>
          <a:prstGeom prst="star8">
            <a:avLst>
              <a:gd fmla="val 22215" name="adj"/>
            </a:avLst>
          </a:prstGeom>
          <a:solidFill>
            <a:srgbClr val="422C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375" y="221013"/>
            <a:ext cx="2397675" cy="470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975" y="1253175"/>
            <a:ext cx="135487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4975" y="1646775"/>
            <a:ext cx="1482500" cy="50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4973" y="2153875"/>
            <a:ext cx="1482500" cy="18759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3"/>
          <p:cNvSpPr txBox="1"/>
          <p:nvPr>
            <p:ph idx="3" type="subTitle"/>
          </p:nvPr>
        </p:nvSpPr>
        <p:spPr>
          <a:xfrm>
            <a:off x="5503800" y="3292200"/>
            <a:ext cx="26901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22C88"/>
                </a:solidFill>
              </a:rPr>
              <a:t>Personalized Notification System for Laurier Students</a:t>
            </a:r>
            <a:endParaRPr>
              <a:solidFill>
                <a:srgbClr val="422C88"/>
              </a:solidFill>
            </a:endParaRPr>
          </a:p>
        </p:txBody>
      </p:sp>
      <p:cxnSp>
        <p:nvCxnSpPr>
          <p:cNvPr id="525" name="Google Shape;525;p63"/>
          <p:cNvCxnSpPr/>
          <p:nvPr/>
        </p:nvCxnSpPr>
        <p:spPr>
          <a:xfrm rot="10800000">
            <a:off x="3640188" y="3631950"/>
            <a:ext cx="1863600" cy="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6" name="Google Shape;526;p63" title="1_notification sound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48000" y="4465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Resources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64"/>
          <p:cNvSpPr txBox="1"/>
          <p:nvPr>
            <p:ph idx="1" type="body"/>
          </p:nvPr>
        </p:nvSpPr>
        <p:spPr>
          <a:xfrm>
            <a:off x="713250" y="1231422"/>
            <a:ext cx="77175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&lt;a href="https://www.freepik.com/vectors/bureaucracy"&gt;Bureaucracy vector created by pch.vector - www.freepik.com&lt;/a&gt;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&lt;a href="https://www.freepik.com/vectors/people"&gt;People vector created by pikisuperstar - www.freepik.com&lt;/a&gt;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&lt;a href="https://www.freepik.com/vectors/technology"&gt;Technology vector created by storyset - www.freepik.com&lt;/a&gt;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33" name="Google Shape;533;p6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ctrTitle"/>
          </p:nvPr>
        </p:nvSpPr>
        <p:spPr>
          <a:xfrm>
            <a:off x="4434400" y="1051350"/>
            <a:ext cx="5120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oboto"/>
                <a:ea typeface="Roboto"/>
                <a:cs typeface="Roboto"/>
                <a:sym typeface="Roboto"/>
              </a:rPr>
              <a:t>Team </a:t>
            </a:r>
            <a:r>
              <a:rPr lang="en" sz="3800">
                <a:latin typeface="Roboto"/>
                <a:ea typeface="Roboto"/>
                <a:cs typeface="Roboto"/>
                <a:sym typeface="Roboto"/>
              </a:rPr>
              <a:t>NOVA /		Unless Design Partners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41"/>
          <p:cNvSpPr txBox="1"/>
          <p:nvPr>
            <p:ph idx="1" type="subTitle"/>
          </p:nvPr>
        </p:nvSpPr>
        <p:spPr>
          <a:xfrm>
            <a:off x="5549425" y="3178500"/>
            <a:ext cx="336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22C88"/>
                </a:solidFill>
              </a:rPr>
              <a:t>Personalized Notification System for Laurier Students</a:t>
            </a:r>
            <a:endParaRPr>
              <a:solidFill>
                <a:srgbClr val="422C88"/>
              </a:solidFill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199" y="348763"/>
            <a:ext cx="2255200" cy="4445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41"/>
          <p:cNvGrpSpPr/>
          <p:nvPr/>
        </p:nvGrpSpPr>
        <p:grpSpPr>
          <a:xfrm>
            <a:off x="2902040" y="3090298"/>
            <a:ext cx="2647385" cy="969000"/>
            <a:chOff x="2902040" y="3090298"/>
            <a:chExt cx="2647385" cy="969000"/>
          </a:xfrm>
        </p:grpSpPr>
        <p:cxnSp>
          <p:nvCxnSpPr>
            <p:cNvPr id="263" name="Google Shape;263;p41"/>
            <p:cNvCxnSpPr>
              <a:stCxn id="260" idx="1"/>
            </p:cNvCxnSpPr>
            <p:nvPr/>
          </p:nvCxnSpPr>
          <p:spPr>
            <a:xfrm rot="10800000">
              <a:off x="3685825" y="3574800"/>
              <a:ext cx="1863600" cy="0"/>
            </a:xfrm>
            <a:prstGeom prst="straightConnector1">
              <a:avLst/>
            </a:prstGeom>
            <a:noFill/>
            <a:ln cap="flat" cmpd="sng" w="9525">
              <a:solidFill>
                <a:srgbClr val="422C8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4" name="Google Shape;264;p41"/>
            <p:cNvSpPr/>
            <p:nvPr/>
          </p:nvSpPr>
          <p:spPr>
            <a:xfrm rot="-1371778">
              <a:off x="3016683" y="3204941"/>
              <a:ext cx="739714" cy="739714"/>
            </a:xfrm>
            <a:prstGeom prst="star8">
              <a:avLst>
                <a:gd fmla="val 22215" name="adj"/>
              </a:avLst>
            </a:prstGeom>
            <a:solidFill>
              <a:srgbClr val="422C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/>
          <p:nvPr/>
        </p:nvSpPr>
        <p:spPr>
          <a:xfrm>
            <a:off x="1042970" y="1912500"/>
            <a:ext cx="3438900" cy="34389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2"/>
          <p:cNvSpPr/>
          <p:nvPr/>
        </p:nvSpPr>
        <p:spPr>
          <a:xfrm>
            <a:off x="128570" y="-754500"/>
            <a:ext cx="3438900" cy="34389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2"/>
          <p:cNvSpPr txBox="1"/>
          <p:nvPr>
            <p:ph type="title"/>
          </p:nvPr>
        </p:nvSpPr>
        <p:spPr>
          <a:xfrm>
            <a:off x="713225" y="199725"/>
            <a:ext cx="77178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Team NOVA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2"/>
          <p:cNvSpPr txBox="1"/>
          <p:nvPr>
            <p:ph idx="1" type="subTitle"/>
          </p:nvPr>
        </p:nvSpPr>
        <p:spPr>
          <a:xfrm>
            <a:off x="6192012" y="1405625"/>
            <a:ext cx="2104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Eddie</a:t>
            </a:r>
            <a:endParaRPr/>
          </a:p>
        </p:txBody>
      </p:sp>
      <p:sp>
        <p:nvSpPr>
          <p:cNvPr id="273" name="Google Shape;273;p42"/>
          <p:cNvSpPr txBox="1"/>
          <p:nvPr>
            <p:ph idx="3" type="subTitle"/>
          </p:nvPr>
        </p:nvSpPr>
        <p:spPr>
          <a:xfrm>
            <a:off x="3407375" y="4321900"/>
            <a:ext cx="2329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Zack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2"/>
          <p:cNvSpPr txBox="1"/>
          <p:nvPr>
            <p:ph idx="5" type="subTitle"/>
          </p:nvPr>
        </p:nvSpPr>
        <p:spPr>
          <a:xfrm>
            <a:off x="575720" y="2373150"/>
            <a:ext cx="2104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Edwin</a:t>
            </a:r>
            <a:endParaRPr/>
          </a:p>
        </p:txBody>
      </p:sp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42"/>
          <p:cNvSpPr txBox="1"/>
          <p:nvPr>
            <p:ph idx="1" type="subTitle"/>
          </p:nvPr>
        </p:nvSpPr>
        <p:spPr>
          <a:xfrm>
            <a:off x="575737" y="1405625"/>
            <a:ext cx="2104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Becca</a:t>
            </a:r>
            <a:endParaRPr/>
          </a:p>
        </p:txBody>
      </p:sp>
      <p:sp>
        <p:nvSpPr>
          <p:cNvPr id="277" name="Google Shape;277;p42"/>
          <p:cNvSpPr txBox="1"/>
          <p:nvPr>
            <p:ph idx="3" type="subTitle"/>
          </p:nvPr>
        </p:nvSpPr>
        <p:spPr>
          <a:xfrm>
            <a:off x="6079488" y="2373150"/>
            <a:ext cx="23295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Samer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900" y="874538"/>
            <a:ext cx="4192850" cy="339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3"/>
          <p:cNvSpPr/>
          <p:nvPr/>
        </p:nvSpPr>
        <p:spPr>
          <a:xfrm>
            <a:off x="2352300" y="3080700"/>
            <a:ext cx="580500" cy="580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"/>
          <p:cNvSpPr txBox="1"/>
          <p:nvPr>
            <p:ph idx="6" type="title"/>
          </p:nvPr>
        </p:nvSpPr>
        <p:spPr>
          <a:xfrm>
            <a:off x="2354670" y="3088443"/>
            <a:ext cx="57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86" name="Google Shape;286;p43"/>
          <p:cNvSpPr txBox="1"/>
          <p:nvPr>
            <p:ph idx="4" type="subTitle"/>
          </p:nvPr>
        </p:nvSpPr>
        <p:spPr>
          <a:xfrm>
            <a:off x="715051" y="3708826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87" name="Google Shape;287;p43"/>
          <p:cNvSpPr/>
          <p:nvPr/>
        </p:nvSpPr>
        <p:spPr>
          <a:xfrm>
            <a:off x="2352300" y="1225750"/>
            <a:ext cx="580500" cy="580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>
            <p:ph idx="3" type="title"/>
          </p:nvPr>
        </p:nvSpPr>
        <p:spPr>
          <a:xfrm>
            <a:off x="2354670" y="1243908"/>
            <a:ext cx="57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89" name="Google Shape;289;p43"/>
          <p:cNvSpPr/>
          <p:nvPr/>
        </p:nvSpPr>
        <p:spPr>
          <a:xfrm>
            <a:off x="6213125" y="1225750"/>
            <a:ext cx="580500" cy="580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/>
          <p:nvPr/>
        </p:nvSpPr>
        <p:spPr>
          <a:xfrm>
            <a:off x="6213125" y="3080700"/>
            <a:ext cx="580500" cy="580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 txBox="1"/>
          <p:nvPr>
            <p:ph idx="1" type="subTitle"/>
          </p:nvPr>
        </p:nvSpPr>
        <p:spPr>
          <a:xfrm>
            <a:off x="713225" y="1858317"/>
            <a:ext cx="38589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92" name="Google Shape;292;p43"/>
          <p:cNvSpPr txBox="1"/>
          <p:nvPr>
            <p:ph idx="15" type="title"/>
          </p:nvPr>
        </p:nvSpPr>
        <p:spPr>
          <a:xfrm>
            <a:off x="6215375" y="3134193"/>
            <a:ext cx="576000" cy="3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3" name="Google Shape;293;p4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3"/>
          <p:cNvSpPr txBox="1"/>
          <p:nvPr>
            <p:ph idx="2" type="subTitle"/>
          </p:nvPr>
        </p:nvSpPr>
        <p:spPr>
          <a:xfrm>
            <a:off x="1196484" y="2176917"/>
            <a:ext cx="28923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project about?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95" name="Google Shape;295;p43"/>
          <p:cNvSpPr txBox="1"/>
          <p:nvPr>
            <p:ph idx="7" type="subTitle"/>
          </p:nvPr>
        </p:nvSpPr>
        <p:spPr>
          <a:xfrm>
            <a:off x="4575875" y="1858317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296" name="Google Shape;296;p43"/>
          <p:cNvSpPr txBox="1"/>
          <p:nvPr>
            <p:ph idx="8" type="subTitle"/>
          </p:nvPr>
        </p:nvSpPr>
        <p:spPr>
          <a:xfrm>
            <a:off x="5057017" y="2176917"/>
            <a:ext cx="28926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trying to solve?</a:t>
            </a:r>
            <a:endParaRPr/>
          </a:p>
        </p:txBody>
      </p:sp>
      <p:sp>
        <p:nvSpPr>
          <p:cNvPr id="297" name="Google Shape;297;p43"/>
          <p:cNvSpPr txBox="1"/>
          <p:nvPr>
            <p:ph idx="9" type="title"/>
          </p:nvPr>
        </p:nvSpPr>
        <p:spPr>
          <a:xfrm>
            <a:off x="6213050" y="1242558"/>
            <a:ext cx="580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98" name="Google Shape;298;p43"/>
          <p:cNvSpPr txBox="1"/>
          <p:nvPr>
            <p:ph idx="13" type="subTitle"/>
          </p:nvPr>
        </p:nvSpPr>
        <p:spPr>
          <a:xfrm>
            <a:off x="4575875" y="3714526"/>
            <a:ext cx="3855000" cy="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299" name="Google Shape;299;p43"/>
          <p:cNvSpPr txBox="1"/>
          <p:nvPr>
            <p:ph idx="14" type="subTitle"/>
          </p:nvPr>
        </p:nvSpPr>
        <p:spPr>
          <a:xfrm>
            <a:off x="5057017" y="4033125"/>
            <a:ext cx="28926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feasibility</a:t>
            </a:r>
            <a:r>
              <a:rPr lang="en"/>
              <a:t> and integration of our solution</a:t>
            </a:r>
            <a:endParaRPr/>
          </a:p>
        </p:txBody>
      </p:sp>
      <p:sp>
        <p:nvSpPr>
          <p:cNvPr id="300" name="Google Shape;300;p43"/>
          <p:cNvSpPr txBox="1"/>
          <p:nvPr>
            <p:ph idx="5" type="subTitle"/>
          </p:nvPr>
        </p:nvSpPr>
        <p:spPr>
          <a:xfrm>
            <a:off x="1196484" y="4027425"/>
            <a:ext cx="28923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our design solves the problem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3">
            <a:alphaModFix/>
          </a:blip>
          <a:srcRect b="8116" l="0" r="0" t="8116"/>
          <a:stretch/>
        </p:blipFill>
        <p:spPr>
          <a:xfrm>
            <a:off x="1620638" y="984837"/>
            <a:ext cx="5902723" cy="27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/>
          <p:nvPr>
            <p:ph idx="4294967295" type="subTitle"/>
          </p:nvPr>
        </p:nvSpPr>
        <p:spPr>
          <a:xfrm>
            <a:off x="1363075" y="3842358"/>
            <a:ext cx="38589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2C88"/>
                </a:solidFill>
              </a:rPr>
              <a:t>Patrick Boot</a:t>
            </a:r>
            <a:endParaRPr b="1">
              <a:solidFill>
                <a:srgbClr val="422C8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22C88"/>
                </a:solidFill>
              </a:rPr>
              <a:t>Partner</a:t>
            </a:r>
            <a:endParaRPr>
              <a:solidFill>
                <a:srgbClr val="422C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4"/>
          <p:cNvSpPr txBox="1"/>
          <p:nvPr>
            <p:ph idx="4294967295" type="subTitle"/>
          </p:nvPr>
        </p:nvSpPr>
        <p:spPr>
          <a:xfrm>
            <a:off x="3969625" y="3842356"/>
            <a:ext cx="38589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22C88"/>
                </a:solidFill>
              </a:rPr>
              <a:t>Glen Lombard </a:t>
            </a:r>
            <a:endParaRPr b="1">
              <a:solidFill>
                <a:srgbClr val="422C8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2C88"/>
                </a:solidFill>
              </a:rPr>
              <a:t>Partner</a:t>
            </a:r>
            <a:endParaRPr>
              <a:solidFill>
                <a:srgbClr val="422C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4"/>
          <p:cNvPicPr preferRelativeResize="0"/>
          <p:nvPr/>
        </p:nvPicPr>
        <p:blipFill rotWithShape="1">
          <a:blip r:embed="rId4">
            <a:alphaModFix/>
          </a:blip>
          <a:srcRect b="29525" l="0" r="0" t="17141"/>
          <a:stretch/>
        </p:blipFill>
        <p:spPr>
          <a:xfrm>
            <a:off x="413725" y="174174"/>
            <a:ext cx="190500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713250" y="2858613"/>
            <a:ext cx="7717500" cy="4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Unless Design Partners, 2021</a:t>
            </a:r>
            <a:endParaRPr sz="2400"/>
          </a:p>
        </p:txBody>
      </p:sp>
      <p:sp>
        <p:nvSpPr>
          <p:cNvPr id="316" name="Google Shape;316;p45"/>
          <p:cNvSpPr txBox="1"/>
          <p:nvPr>
            <p:ph type="title"/>
          </p:nvPr>
        </p:nvSpPr>
        <p:spPr>
          <a:xfrm>
            <a:off x="856075" y="1796800"/>
            <a:ext cx="7431900" cy="10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latin typeface="Roboto"/>
                <a:ea typeface="Roboto"/>
                <a:cs typeface="Roboto"/>
                <a:sym typeface="Roboto"/>
              </a:rPr>
              <a:t>“Relevance of information doesn’t align with the timing of when students need it” </a:t>
            </a:r>
            <a:endParaRPr i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title"/>
          </p:nvPr>
        </p:nvSpPr>
        <p:spPr>
          <a:xfrm>
            <a:off x="607975" y="643900"/>
            <a:ext cx="2788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Noise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vs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 Signal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6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46"/>
          <p:cNvSpPr txBox="1"/>
          <p:nvPr>
            <p:ph idx="4294967295" type="subTitle"/>
          </p:nvPr>
        </p:nvSpPr>
        <p:spPr>
          <a:xfrm>
            <a:off x="840200" y="1960675"/>
            <a:ext cx="4389900" cy="27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get a lot of notifications and miss Laurier emails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SMS message notifications have the highest view rate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prefer text rather than emails</a:t>
            </a:r>
            <a:endParaRPr sz="1900"/>
          </a:p>
        </p:txBody>
      </p:sp>
      <p:sp>
        <p:nvSpPr>
          <p:cNvPr id="324" name="Google Shape;324;p46"/>
          <p:cNvSpPr txBox="1"/>
          <p:nvPr>
            <p:ph idx="4294967295" type="subTitle"/>
          </p:nvPr>
        </p:nvSpPr>
        <p:spPr>
          <a:xfrm>
            <a:off x="840200" y="1490838"/>
            <a:ext cx="72897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/>
              <a:t>We learned that:</a:t>
            </a:r>
            <a:endParaRPr b="1" sz="1900"/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169" y="1686775"/>
            <a:ext cx="2963563" cy="31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/>
          <p:cNvSpPr/>
          <p:nvPr/>
        </p:nvSpPr>
        <p:spPr>
          <a:xfrm>
            <a:off x="-40650" y="4844300"/>
            <a:ext cx="9201000" cy="357600"/>
          </a:xfrm>
          <a:prstGeom prst="rect">
            <a:avLst/>
          </a:prstGeom>
          <a:solidFill>
            <a:srgbClr val="422C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idx="1" type="subTitle"/>
          </p:nvPr>
        </p:nvSpPr>
        <p:spPr>
          <a:xfrm>
            <a:off x="3605275" y="3151250"/>
            <a:ext cx="44445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“80% of the emails from Laurier don't interest me, or aren't related to me”</a:t>
            </a:r>
            <a:endParaRPr i="1"/>
          </a:p>
        </p:txBody>
      </p:sp>
      <p:sp>
        <p:nvSpPr>
          <p:cNvPr id="332" name="Google Shape;332;p47"/>
          <p:cNvSpPr txBox="1"/>
          <p:nvPr>
            <p:ph idx="12" type="sldNum"/>
          </p:nvPr>
        </p:nvSpPr>
        <p:spPr>
          <a:xfrm>
            <a:off x="8607781" y="2374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3" name="Google Shape;333;p47"/>
          <p:cNvCxnSpPr/>
          <p:nvPr/>
        </p:nvCxnSpPr>
        <p:spPr>
          <a:xfrm rot="10800000">
            <a:off x="3774875" y="3958500"/>
            <a:ext cx="4320300" cy="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7"/>
          <p:cNvSpPr/>
          <p:nvPr/>
        </p:nvSpPr>
        <p:spPr>
          <a:xfrm>
            <a:off x="567083" y="479779"/>
            <a:ext cx="4808700" cy="182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idx="1" type="subTitle"/>
          </p:nvPr>
        </p:nvSpPr>
        <p:spPr>
          <a:xfrm>
            <a:off x="678233" y="445129"/>
            <a:ext cx="4586400" cy="18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“I’d much rather use texting rather than emails. I get so much info I miss and just don’t look at. I’m always on my phone, never check emails, I’ll always read a text”</a:t>
            </a:r>
            <a:endParaRPr i="1"/>
          </a:p>
        </p:txBody>
      </p:sp>
      <p:cxnSp>
        <p:nvCxnSpPr>
          <p:cNvPr id="336" name="Google Shape;336;p47"/>
          <p:cNvCxnSpPr/>
          <p:nvPr/>
        </p:nvCxnSpPr>
        <p:spPr>
          <a:xfrm rot="10800000">
            <a:off x="506625" y="2210225"/>
            <a:ext cx="4929600" cy="2100"/>
          </a:xfrm>
          <a:prstGeom prst="straightConnector1">
            <a:avLst/>
          </a:prstGeom>
          <a:noFill/>
          <a:ln cap="flat" cmpd="sng" w="9525">
            <a:solidFill>
              <a:srgbClr val="422C8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00" y="2031575"/>
            <a:ext cx="3009750" cy="3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749" y="327125"/>
            <a:ext cx="1932425" cy="19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com Pitch Deck by Slidesgo">
  <a:themeElements>
    <a:clrScheme name="Simple Light">
      <a:dk1>
        <a:srgbClr val="000000"/>
      </a:dk1>
      <a:lt1>
        <a:srgbClr val="FFFFFF"/>
      </a:lt1>
      <a:dk2>
        <a:srgbClr val="C4C2B6"/>
      </a:dk2>
      <a:lt2>
        <a:srgbClr val="EE5C0A"/>
      </a:lt2>
      <a:accent1>
        <a:srgbClr val="000000"/>
      </a:accent1>
      <a:accent2>
        <a:srgbClr val="FFFFFF"/>
      </a:accent2>
      <a:accent3>
        <a:srgbClr val="C4C2B6"/>
      </a:accent3>
      <a:accent4>
        <a:srgbClr val="EE5C0A"/>
      </a:accent4>
      <a:accent5>
        <a:srgbClr val="00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